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4" r:id="rId3"/>
    <p:sldId id="257" r:id="rId4"/>
    <p:sldId id="260" r:id="rId5"/>
    <p:sldId id="262" r:id="rId6"/>
    <p:sldId id="263" r:id="rId7"/>
  </p:sldIdLst>
  <p:sldSz cx="12192000" cy="6858000"/>
  <p:notesSz cx="6858000" cy="9144000"/>
  <p:embeddedFontLst>
    <p:embeddedFont>
      <p:font typeface="Urbanist" panose="020B060402020202020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FF14"/>
    <a:srgbClr val="F43552"/>
    <a:srgbClr val="00E5FF"/>
    <a:srgbClr val="2221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D16501-C2B8-44A9-B954-CBC892964240}">
  <a:tblStyle styleId="{B5D16501-C2B8-44A9-B954-CBC89296424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06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>
          <a:extLst>
            <a:ext uri="{FF2B5EF4-FFF2-40B4-BE49-F238E27FC236}">
              <a16:creationId xmlns:a16="http://schemas.microsoft.com/office/drawing/2014/main" id="{7352A558-7473-7188-2C8B-189B6035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>
            <a:extLst>
              <a:ext uri="{FF2B5EF4-FFF2-40B4-BE49-F238E27FC236}">
                <a16:creationId xmlns:a16="http://schemas.microsoft.com/office/drawing/2014/main" id="{0F834AB6-8B6A-D2DC-4CD8-CE73C4EDB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>
            <a:extLst>
              <a:ext uri="{FF2B5EF4-FFF2-40B4-BE49-F238E27FC236}">
                <a16:creationId xmlns:a16="http://schemas.microsoft.com/office/drawing/2014/main" id="{08C09E19-2E51-2A4E-9C3D-BA8A5E5F1A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454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500" y="325825"/>
            <a:ext cx="6786176" cy="39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Réseau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500" y="0"/>
            <a:ext cx="66565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5500" y="4740675"/>
            <a:ext cx="5290000" cy="13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489650" y="573633"/>
            <a:ext cx="11601600" cy="17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b="1" i="0" u="none" strike="noStrike" cap="none" noProof="0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Projet</a:t>
            </a:r>
            <a:br>
              <a:rPr lang="fr-FR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5400" b="1" i="0" u="none" strike="noStrike" cap="none" noProof="0" dirty="0">
                <a:solidFill>
                  <a:srgbClr val="00E5FF"/>
                </a:solidFill>
                <a:latin typeface="Urbanist"/>
                <a:ea typeface="Urbanist"/>
                <a:cs typeface="Urbanist"/>
                <a:sym typeface="Urbanist"/>
              </a:rPr>
              <a:t>Floyd-</a:t>
            </a:r>
            <a:r>
              <a:rPr lang="fr-FR" sz="5400" b="1" i="0" u="none" strike="noStrike" cap="none" noProof="0" dirty="0" err="1">
                <a:solidFill>
                  <a:srgbClr val="00E5FF"/>
                </a:solidFill>
                <a:latin typeface="Urbanist"/>
                <a:ea typeface="Urbanist"/>
                <a:cs typeface="Urbanist"/>
                <a:sym typeface="Urbanist"/>
              </a:rPr>
              <a:t>Warshall</a:t>
            </a:r>
            <a:endParaRPr lang="fr-FR" noProof="0" dirty="0"/>
          </a:p>
        </p:txBody>
      </p:sp>
      <p:sp>
        <p:nvSpPr>
          <p:cNvPr id="88" name="Google Shape;88;p13"/>
          <p:cNvSpPr txBox="1"/>
          <p:nvPr/>
        </p:nvSpPr>
        <p:spPr>
          <a:xfrm>
            <a:off x="325975" y="2978900"/>
            <a:ext cx="49149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i="0" u="none" strike="noStrike" cap="none" noProof="0" dirty="0">
                <a:solidFill>
                  <a:srgbClr val="A0A0A0"/>
                </a:solidFill>
                <a:latin typeface="Urbanist"/>
                <a:ea typeface="Urbanist"/>
                <a:cs typeface="Urbanist"/>
                <a:sym typeface="Urbanist"/>
              </a:rPr>
              <a:t>Théorie des graphes, automates finis et expressions rationnelles</a:t>
            </a:r>
            <a:br>
              <a:rPr lang="fr-FR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fr-FR" noProof="0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86304" y="4839633"/>
            <a:ext cx="11049000" cy="191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8888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banist"/>
                <a:ea typeface="Urbanist"/>
                <a:cs typeface="Urbanist"/>
                <a:sym typeface="Urbanist"/>
              </a:rPr>
              <a:t>Présenté par :</a:t>
            </a:r>
            <a:br>
              <a:rPr lang="fr-FR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350" b="1" i="0" u="none" strike="noStrike" cap="none" noProof="0" dirty="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MARIE-SAINTE Nicolas,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50" b="1" i="0" u="none" strike="noStrike" cap="none" noProof="0" dirty="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MOUBAKIR Assia,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50" b="1" i="0" u="none" strike="noStrike" cap="none" noProof="0" dirty="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NEBO PELE Maxime, 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50" b="1" i="0" u="none" strike="noStrike" cap="none" noProof="0" dirty="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NTCHORERE MEPAS </a:t>
            </a:r>
            <a:r>
              <a:rPr lang="fr-FR" sz="1350" b="1" i="0" u="none" strike="noStrike" cap="none" noProof="0" dirty="0" err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Guss-erwyn</a:t>
            </a:r>
            <a:r>
              <a:rPr lang="fr-FR" sz="1350" b="1" i="0" u="none" strike="noStrike" cap="none" noProof="0" dirty="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,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50" b="1" i="0" u="none" strike="noStrike" cap="none" noProof="0" dirty="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RAHAINGOHARIVAHITRA </a:t>
            </a:r>
            <a:r>
              <a:rPr lang="fr-FR" sz="1350" b="1" i="0" u="none" strike="noStrike" cap="none" noProof="0" dirty="0" err="1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rPr>
              <a:t>Rotsipitia</a:t>
            </a:r>
            <a:br>
              <a:rPr lang="fr-FR" sz="1800" b="0" i="0" u="none" strike="noStrike" cap="none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fr-FR" sz="1600" b="1" i="0" u="none" strike="noStrike" cap="none" noProof="0" dirty="0">
                <a:solidFill>
                  <a:srgbClr val="888888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fr-FR" sz="1800" b="1" i="0" u="none" strike="noStrike" cap="none" noProof="0" dirty="0">
                <a:solidFill>
                  <a:srgbClr val="88888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rbanist"/>
                <a:ea typeface="Urbanist"/>
                <a:cs typeface="Urbanist"/>
                <a:sym typeface="Urbanist"/>
              </a:rPr>
              <a:t>Formation Cycle Ingénieur EFREI - Classe I1-NEW2.B</a:t>
            </a:r>
            <a:endParaRPr lang="fr-FR" b="1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Shape 106">
          <a:extLst>
            <a:ext uri="{FF2B5EF4-FFF2-40B4-BE49-F238E27FC236}">
              <a16:creationId xmlns:a16="http://schemas.microsoft.com/office/drawing/2014/main" id="{75C883B7-AAA3-2A02-4ECE-D0ED919D0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 descr="image.png">
            <a:extLst>
              <a:ext uri="{FF2B5EF4-FFF2-40B4-BE49-F238E27FC236}">
                <a16:creationId xmlns:a16="http://schemas.microsoft.com/office/drawing/2014/main" id="{21553B21-6E46-55F5-1EFE-7204AE44A0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39907" y="-397099"/>
            <a:ext cx="13471814" cy="804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7DD0D6-E55C-F55A-9689-7511308E05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9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6546" y="381000"/>
            <a:ext cx="6656832" cy="6858000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108" name="Google Shape;108;p15" descr="image.png">
            <a:extLst>
              <a:ext uri="{FF2B5EF4-FFF2-40B4-BE49-F238E27FC236}">
                <a16:creationId xmlns:a16="http://schemas.microsoft.com/office/drawing/2014/main" id="{98ADC229-482B-E47C-EAE5-6C3DB32B045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876" y="2127214"/>
            <a:ext cx="3492400" cy="2451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descr="image.png">
            <a:extLst>
              <a:ext uri="{FF2B5EF4-FFF2-40B4-BE49-F238E27FC236}">
                <a16:creationId xmlns:a16="http://schemas.microsoft.com/office/drawing/2014/main" id="{1D59E8F8-3FF5-88F7-6F48-202E429E66D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49576" y="2127214"/>
            <a:ext cx="3492549" cy="245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 descr="image.png">
            <a:extLst>
              <a:ext uri="{FF2B5EF4-FFF2-40B4-BE49-F238E27FC236}">
                <a16:creationId xmlns:a16="http://schemas.microsoft.com/office/drawing/2014/main" id="{AB10CC68-A1BE-8512-91F1-F2A57ACE699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27950" y="2127214"/>
            <a:ext cx="3492400" cy="245146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>
            <a:extLst>
              <a:ext uri="{FF2B5EF4-FFF2-40B4-BE49-F238E27FC236}">
                <a16:creationId xmlns:a16="http://schemas.microsoft.com/office/drawing/2014/main" id="{2CEFC6B6-E116-535A-FD7B-6CB5FC525787}"/>
              </a:ext>
            </a:extLst>
          </p:cNvPr>
          <p:cNvSpPr txBox="1"/>
          <p:nvPr/>
        </p:nvSpPr>
        <p:spPr>
          <a:xfrm>
            <a:off x="1939604" y="2387637"/>
            <a:ext cx="7369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 err="1">
                <a:solidFill>
                  <a:srgbClr val="39FF14"/>
                </a:solidFill>
                <a:latin typeface="Urbanist"/>
                <a:ea typeface="Urbanist"/>
                <a:cs typeface="Urbanist"/>
                <a:sym typeface="Urbanist"/>
              </a:rPr>
              <a:t>Main.c</a:t>
            </a:r>
            <a:endParaRPr lang="fr-FR" sz="1800" b="1" dirty="0">
              <a:solidFill>
                <a:srgbClr val="39FF14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12" name="Google Shape;112;p15">
            <a:extLst>
              <a:ext uri="{FF2B5EF4-FFF2-40B4-BE49-F238E27FC236}">
                <a16:creationId xmlns:a16="http://schemas.microsoft.com/office/drawing/2014/main" id="{F51718C0-1C45-DA33-2CE3-F8C2E971C7E2}"/>
              </a:ext>
            </a:extLst>
          </p:cNvPr>
          <p:cNvSpPr txBox="1"/>
          <p:nvPr/>
        </p:nvSpPr>
        <p:spPr>
          <a:xfrm>
            <a:off x="754716" y="3121707"/>
            <a:ext cx="3106719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>
              <a:lnSpc>
                <a:spcPct val="160000"/>
              </a:lnSpc>
              <a:buFont typeface="Arial"/>
              <a:buNone/>
            </a:pPr>
            <a:r>
              <a:rPr lang="fr-FR" sz="2000" b="1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Boucle principale :</a:t>
            </a:r>
          </a:p>
          <a:p>
            <a:pPr marL="0" lvl="0" indent="0" algn="ctr">
              <a:lnSpc>
                <a:spcPct val="160000"/>
              </a:lnSpc>
              <a:buFont typeface="Arial"/>
              <a:buNone/>
            </a:pPr>
            <a:r>
              <a:rPr lang="fr-FR" sz="2000" b="1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Interface utilisateur</a:t>
            </a:r>
            <a:endParaRPr lang="fr-FR" sz="2000" b="1" dirty="0">
              <a:solidFill>
                <a:srgbClr val="CCCCCC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13" name="Google Shape;113;p15">
            <a:extLst>
              <a:ext uri="{FF2B5EF4-FFF2-40B4-BE49-F238E27FC236}">
                <a16:creationId xmlns:a16="http://schemas.microsoft.com/office/drawing/2014/main" id="{1FE38A84-6A62-83F9-3481-240BE72FB806}"/>
              </a:ext>
            </a:extLst>
          </p:cNvPr>
          <p:cNvSpPr txBox="1"/>
          <p:nvPr/>
        </p:nvSpPr>
        <p:spPr>
          <a:xfrm>
            <a:off x="5178104" y="2387639"/>
            <a:ext cx="18165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fr-FR" sz="1800" b="1" dirty="0" err="1">
                <a:solidFill>
                  <a:srgbClr val="39FF14"/>
                </a:solidFill>
                <a:latin typeface="Urbanist"/>
                <a:ea typeface="Urbanist"/>
                <a:cs typeface="Urbanist"/>
                <a:sym typeface="Urbanist"/>
              </a:rPr>
              <a:t>FloydWarshall.h</a:t>
            </a:r>
            <a:endParaRPr lang="fr-FR" sz="1800" b="1" dirty="0">
              <a:solidFill>
                <a:srgbClr val="39FF14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14" name="Google Shape;114;p15">
            <a:extLst>
              <a:ext uri="{FF2B5EF4-FFF2-40B4-BE49-F238E27FC236}">
                <a16:creationId xmlns:a16="http://schemas.microsoft.com/office/drawing/2014/main" id="{0AD90968-1EEA-C2D0-828D-F45F27202B40}"/>
              </a:ext>
            </a:extLst>
          </p:cNvPr>
          <p:cNvSpPr txBox="1"/>
          <p:nvPr/>
        </p:nvSpPr>
        <p:spPr>
          <a:xfrm>
            <a:off x="4340101" y="2991445"/>
            <a:ext cx="349254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fr-FR" sz="2000" b="1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Déclaration des fonctions </a:t>
            </a:r>
          </a:p>
          <a:p>
            <a:pPr algn="ctr">
              <a:lnSpc>
                <a:spcPct val="160000"/>
              </a:lnSpc>
            </a:pPr>
            <a:r>
              <a:rPr lang="fr-FR" sz="2000" b="1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Structures</a:t>
            </a:r>
          </a:p>
          <a:p>
            <a:pPr algn="ctr">
              <a:lnSpc>
                <a:spcPct val="160000"/>
              </a:lnSpc>
            </a:pPr>
            <a:r>
              <a:rPr lang="fr-FR" sz="2000" b="1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Constantes</a:t>
            </a:r>
          </a:p>
        </p:txBody>
      </p:sp>
      <p:sp>
        <p:nvSpPr>
          <p:cNvPr id="115" name="Google Shape;115;p15">
            <a:extLst>
              <a:ext uri="{FF2B5EF4-FFF2-40B4-BE49-F238E27FC236}">
                <a16:creationId xmlns:a16="http://schemas.microsoft.com/office/drawing/2014/main" id="{6D920427-A6A2-9294-294A-F2B6284E9DF7}"/>
              </a:ext>
            </a:extLst>
          </p:cNvPr>
          <p:cNvSpPr txBox="1"/>
          <p:nvPr/>
        </p:nvSpPr>
        <p:spPr>
          <a:xfrm>
            <a:off x="9069599" y="2387638"/>
            <a:ext cx="17775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fr-FR" sz="1800" b="1" dirty="0" err="1">
                <a:solidFill>
                  <a:srgbClr val="39FF14"/>
                </a:solidFill>
                <a:latin typeface="Urbanist"/>
                <a:ea typeface="Urbanist"/>
                <a:cs typeface="Urbanist"/>
                <a:sym typeface="Urbanist"/>
              </a:rPr>
              <a:t>FloydWarshall.c</a:t>
            </a:r>
            <a:endParaRPr lang="fr-FR" sz="1800" b="1" dirty="0">
              <a:solidFill>
                <a:srgbClr val="39FF14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16" name="Google Shape;116;p15">
            <a:extLst>
              <a:ext uri="{FF2B5EF4-FFF2-40B4-BE49-F238E27FC236}">
                <a16:creationId xmlns:a16="http://schemas.microsoft.com/office/drawing/2014/main" id="{2DEAFEE5-19E6-D6C0-6043-B3759389008D}"/>
              </a:ext>
            </a:extLst>
          </p:cNvPr>
          <p:cNvSpPr txBox="1"/>
          <p:nvPr/>
        </p:nvSpPr>
        <p:spPr>
          <a:xfrm>
            <a:off x="8807183" y="3364410"/>
            <a:ext cx="233006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Corps des fonctions</a:t>
            </a:r>
            <a:endParaRPr lang="fr-FR" sz="2000" b="1" dirty="0">
              <a:solidFill>
                <a:srgbClr val="CCCCCC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120" name="Google Shape;120;p15">
            <a:extLst>
              <a:ext uri="{FF2B5EF4-FFF2-40B4-BE49-F238E27FC236}">
                <a16:creationId xmlns:a16="http://schemas.microsoft.com/office/drawing/2014/main" id="{0780D595-9728-17FF-B768-72DBFEC6FFA4}"/>
              </a:ext>
            </a:extLst>
          </p:cNvPr>
          <p:cNvSpPr txBox="1"/>
          <p:nvPr/>
        </p:nvSpPr>
        <p:spPr>
          <a:xfrm>
            <a:off x="571500" y="381000"/>
            <a:ext cx="116014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b="1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Fichiers et </a:t>
            </a:r>
            <a:r>
              <a:rPr lang="fr-FR" sz="5400" b="1" dirty="0">
                <a:solidFill>
                  <a:srgbClr val="00E5FF"/>
                </a:solidFill>
                <a:latin typeface="Urbanist"/>
                <a:ea typeface="Urbanist"/>
                <a:cs typeface="Urbanist"/>
                <a:sym typeface="Urbanist"/>
              </a:rPr>
              <a:t>fonctionnement</a:t>
            </a:r>
            <a:r>
              <a:rPr lang="fr-FR" sz="3600" b="1" noProof="0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lang="fr-FR" noProof="0" dirty="0"/>
          </a:p>
        </p:txBody>
      </p:sp>
      <p:sp>
        <p:nvSpPr>
          <p:cNvPr id="121" name="Google Shape;121;p15">
            <a:extLst>
              <a:ext uri="{FF2B5EF4-FFF2-40B4-BE49-F238E27FC236}">
                <a16:creationId xmlns:a16="http://schemas.microsoft.com/office/drawing/2014/main" id="{B1CF1ABC-F409-D882-71C9-39C2C80DC296}"/>
              </a:ext>
            </a:extLst>
          </p:cNvPr>
          <p:cNvSpPr/>
          <p:nvPr/>
        </p:nvSpPr>
        <p:spPr>
          <a:xfrm>
            <a:off x="571500" y="1257300"/>
            <a:ext cx="571500" cy="38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09;p15" descr="image.png">
            <a:extLst>
              <a:ext uri="{FF2B5EF4-FFF2-40B4-BE49-F238E27FC236}">
                <a16:creationId xmlns:a16="http://schemas.microsoft.com/office/drawing/2014/main" id="{43605949-8743-531B-4949-AF8C8D5BD7B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8144" y="5094050"/>
            <a:ext cx="11089056" cy="128556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3;p15">
            <a:extLst>
              <a:ext uri="{FF2B5EF4-FFF2-40B4-BE49-F238E27FC236}">
                <a16:creationId xmlns:a16="http://schemas.microsoft.com/office/drawing/2014/main" id="{211B0571-8B9A-F4F4-8E20-63A8752771F4}"/>
              </a:ext>
            </a:extLst>
          </p:cNvPr>
          <p:cNvSpPr txBox="1"/>
          <p:nvPr/>
        </p:nvSpPr>
        <p:spPr>
          <a:xfrm>
            <a:off x="5437034" y="5165908"/>
            <a:ext cx="13176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fr-FR" sz="1800" b="1" noProof="0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grapheY.txt</a:t>
            </a:r>
            <a:endParaRPr lang="fr-FR" noProof="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F1BC45-343C-44A0-074A-9962B39AC0C3}"/>
              </a:ext>
            </a:extLst>
          </p:cNvPr>
          <p:cNvSpPr txBox="1"/>
          <p:nvPr/>
        </p:nvSpPr>
        <p:spPr>
          <a:xfrm>
            <a:off x="866753" y="5575406"/>
            <a:ext cx="109518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Y &gt;= 0 et Y &lt;= 13      </a:t>
            </a:r>
          </a:p>
          <a:p>
            <a:pPr algn="ctr"/>
            <a:r>
              <a:rPr lang="fr-FR" sz="2000" b="1" dirty="0">
                <a:solidFill>
                  <a:srgbClr val="F43552"/>
                </a:solidFill>
                <a:latin typeface="Urbanist"/>
                <a:ea typeface="Urbanist"/>
                <a:cs typeface="Urbanist"/>
                <a:sym typeface="Urbanist"/>
              </a:rPr>
              <a:t>ATTENTION</a:t>
            </a:r>
            <a:r>
              <a:rPr lang="fr-FR" sz="2000" b="1" dirty="0">
                <a:solidFill>
                  <a:srgbClr val="CCCCCC"/>
                </a:solidFill>
                <a:latin typeface="Urbanist"/>
                <a:ea typeface="Urbanist"/>
                <a:cs typeface="Urbanist"/>
                <a:sym typeface="Urbanist"/>
              </a:rPr>
              <a:t> : grapheY.txt et l’exécutable doivent être dans le même dossier.</a:t>
            </a:r>
            <a:endParaRPr lang="fr-FR" sz="2000" b="1" dirty="0">
              <a:solidFill>
                <a:srgbClr val="CCCCCC"/>
              </a:solidFill>
              <a:latin typeface="Urbanist"/>
              <a:ea typeface="Urbanist"/>
              <a:cs typeface="Urbanist"/>
            </a:endParaRPr>
          </a:p>
        </p:txBody>
      </p:sp>
    </p:spTree>
    <p:extLst>
      <p:ext uri="{BB962C8B-B14F-4D97-AF65-F5344CB8AC3E}">
        <p14:creationId xmlns:p14="http://schemas.microsoft.com/office/powerpoint/2010/main" val="238621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 descr="image.png"/>
          <p:cNvPicPr preferRelativeResize="0"/>
          <p:nvPr/>
        </p:nvPicPr>
        <p:blipFill rotWithShape="1">
          <a:blip r:embed="rId3">
            <a:alphaModFix/>
          </a:blip>
          <a:srcRect l="4870" b="5231"/>
          <a:stretch/>
        </p:blipFill>
        <p:spPr>
          <a:xfrm>
            <a:off x="6661050" y="1561450"/>
            <a:ext cx="5347376" cy="299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875" y="1476375"/>
            <a:ext cx="5569825" cy="404273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40412" y="1833443"/>
            <a:ext cx="523875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 err="1">
                <a:solidFill>
                  <a:srgbClr val="00E5FF"/>
                </a:solidFill>
                <a:latin typeface="Urbanist"/>
                <a:ea typeface="Urbanist"/>
                <a:cs typeface="Urbanist"/>
                <a:sym typeface="Urbanist"/>
              </a:rPr>
              <a:t>Efr'elecom</a:t>
            </a:r>
            <a:r>
              <a:rPr lang="fr-FR" sz="2000" b="1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: un nouvel acteur télécom s'installant à Fort-de-France, Martinique.</a:t>
            </a:r>
            <a:endParaRPr lang="fr-FR" sz="2000" b="1" dirty="0">
              <a:solidFill>
                <a:srgbClr val="E0E0E0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40412" y="3175396"/>
            <a:ext cx="523875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fr-FR" sz="2000" b="1" dirty="0">
                <a:solidFill>
                  <a:srgbClr val="F43552"/>
                </a:solidFill>
                <a:latin typeface="Urbanist"/>
                <a:ea typeface="Urbanist"/>
                <a:cs typeface="Urbanist"/>
                <a:sym typeface="Urbanist"/>
              </a:rPr>
              <a:t>L'Objectif</a:t>
            </a:r>
            <a:r>
              <a:rPr lang="fr-FR" sz="2000" b="1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: Déployer un réseau fibre optique très haut débit</a:t>
            </a:r>
            <a:endParaRPr lang="fr-FR" sz="2000" b="1" dirty="0">
              <a:solidFill>
                <a:srgbClr val="E0E0E0"/>
              </a:solidFill>
              <a:latin typeface="Urbanist"/>
              <a:ea typeface="Urbanist"/>
              <a:cs typeface="Urbanis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540412" y="4394242"/>
            <a:ext cx="523875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i="0" u="none" strike="noStrike" cap="none" noProof="0" dirty="0">
                <a:solidFill>
                  <a:srgbClr val="39FF14"/>
                </a:solidFill>
                <a:latin typeface="Urbanist"/>
                <a:ea typeface="Urbanist"/>
                <a:cs typeface="Urbanist"/>
                <a:sym typeface="Urbanist"/>
              </a:rPr>
              <a:t>La Contrainte Majeure </a:t>
            </a:r>
            <a:r>
              <a:rPr lang="fr-FR" sz="2000" b="1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fr-FR" sz="20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Le relief montagneux de la Martinique.</a:t>
            </a:r>
            <a:endParaRPr lang="fr-FR" sz="2000" noProof="0"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3810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Contexte : </a:t>
            </a:r>
            <a:r>
              <a:rPr lang="fr-FR" sz="3600" b="1" i="0" u="none" strike="noStrike" cap="none" noProof="0" dirty="0" err="1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Efr'elecom</a:t>
            </a:r>
            <a:endParaRPr lang="fr-FR" noProof="0" dirty="0"/>
          </a:p>
        </p:txBody>
      </p:sp>
      <p:sp>
        <p:nvSpPr>
          <p:cNvPr id="100" name="Google Shape;100;p14"/>
          <p:cNvSpPr/>
          <p:nvPr/>
        </p:nvSpPr>
        <p:spPr>
          <a:xfrm>
            <a:off x="571500" y="1257300"/>
            <a:ext cx="571500" cy="38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4" descr="Colored fiber optic cables held together with zip ties (fourni par Getty Images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3949" y="1806788"/>
            <a:ext cx="5569823" cy="37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 descr="image.png"/>
          <p:cNvPicPr preferRelativeResize="0"/>
          <p:nvPr/>
        </p:nvPicPr>
        <p:blipFill rotWithShape="1">
          <a:blip r:embed="rId3">
            <a:alphaModFix/>
          </a:blip>
          <a:srcRect l="4870" b="5231"/>
          <a:stretch/>
        </p:blipFill>
        <p:spPr>
          <a:xfrm>
            <a:off x="-2147912" y="5753075"/>
            <a:ext cx="6010326" cy="14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01;p14" descr="Colored fiber optic cables held together with zip ties (fourni par Getty Images)">
            <a:extLst>
              <a:ext uri="{FF2B5EF4-FFF2-40B4-BE49-F238E27FC236}">
                <a16:creationId xmlns:a16="http://schemas.microsoft.com/office/drawing/2014/main" id="{978F0898-EC6B-AC99-04F4-CBF26A1BEC92}"/>
              </a:ext>
            </a:extLst>
          </p:cNvPr>
          <p:cNvPicPr preferRelativeResize="0"/>
          <p:nvPr/>
        </p:nvPicPr>
        <p:blipFill>
          <a:blip r:embed="rId4">
            <a:alphaModFix amt="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1373"/>
            <a:ext cx="12192000" cy="6857999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154" name="Google Shape;154;p17"/>
          <p:cNvSpPr txBox="1"/>
          <p:nvPr/>
        </p:nvSpPr>
        <p:spPr>
          <a:xfrm>
            <a:off x="571500" y="1640268"/>
            <a:ext cx="5308226" cy="128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60000"/>
              </a:lnSpc>
            </a:pPr>
            <a:r>
              <a:rPr lang="fr-FR" sz="2400" dirty="0">
                <a:solidFill>
                  <a:srgbClr val="E0E0E0"/>
                </a:solidFill>
                <a:latin typeface="Urbanist"/>
                <a:ea typeface="Urbanist"/>
                <a:cs typeface="Urbanist"/>
              </a:rPr>
              <a:t>Le graphe pondéré est défini comme </a:t>
            </a:r>
            <a:r>
              <a:rPr lang="fr-FR" sz="2400" b="1" dirty="0">
                <a:solidFill>
                  <a:srgbClr val="39FF14"/>
                </a:solidFill>
                <a:latin typeface="Urbanist"/>
                <a:ea typeface="Urbanist"/>
                <a:cs typeface="Urbanist"/>
              </a:rPr>
              <a:t>G(S,V,</a:t>
            </a:r>
            <a:r>
              <a:rPr lang="el-GR" sz="2800" b="1" dirty="0">
                <a:solidFill>
                  <a:srgbClr val="39FF14"/>
                </a:solidFill>
                <a:latin typeface="Urbanist"/>
                <a:ea typeface="Urbanist"/>
                <a:cs typeface="Urbanist"/>
              </a:rPr>
              <a:t>ω</a:t>
            </a:r>
            <a:r>
              <a:rPr lang="fr-FR" sz="2400" b="1" dirty="0">
                <a:solidFill>
                  <a:srgbClr val="39FF14"/>
                </a:solidFill>
                <a:latin typeface="Urbanist"/>
                <a:ea typeface="Urbanist"/>
                <a:cs typeface="Urbanist"/>
              </a:rPr>
              <a:t>) </a:t>
            </a:r>
            <a:r>
              <a:rPr lang="fr-FR" sz="2400" b="1" dirty="0">
                <a:solidFill>
                  <a:srgbClr val="E0E0E0"/>
                </a:solidFill>
                <a:latin typeface="Urbanist"/>
                <a:ea typeface="Urbanist"/>
                <a:cs typeface="Urbanist"/>
              </a:rPr>
              <a:t>:</a:t>
            </a:r>
          </a:p>
        </p:txBody>
      </p:sp>
      <p:sp>
        <p:nvSpPr>
          <p:cNvPr id="156" name="Google Shape;156;p17"/>
          <p:cNvSpPr txBox="1"/>
          <p:nvPr/>
        </p:nvSpPr>
        <p:spPr>
          <a:xfrm>
            <a:off x="838200" y="2995522"/>
            <a:ext cx="4953000" cy="39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0" u="none" strike="noStrike" cap="none" noProof="0" dirty="0">
                <a:solidFill>
                  <a:srgbClr val="00E5FF"/>
                </a:solidFill>
                <a:latin typeface="Urbanist"/>
                <a:ea typeface="Urbanist"/>
                <a:cs typeface="Urbanist"/>
                <a:sym typeface="Urbanist"/>
              </a:rPr>
              <a:t>S</a:t>
            </a:r>
            <a:r>
              <a:rPr lang="fr-FR" sz="1600" b="1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(Sommets) :</a:t>
            </a:r>
            <a:r>
              <a:rPr lang="fr-FR" sz="16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Les 10 villes</a:t>
            </a:r>
            <a:r>
              <a:rPr lang="fr-FR" sz="15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lang="fr-FR" noProof="0" dirty="0"/>
          </a:p>
        </p:txBody>
      </p:sp>
      <p:sp>
        <p:nvSpPr>
          <p:cNvPr id="157" name="Google Shape;157;p17"/>
          <p:cNvSpPr txBox="1"/>
          <p:nvPr/>
        </p:nvSpPr>
        <p:spPr>
          <a:xfrm>
            <a:off x="838200" y="3530373"/>
            <a:ext cx="4953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rgbClr val="F43552"/>
                </a:solidFill>
                <a:latin typeface="Urbanist"/>
                <a:ea typeface="Urbanist"/>
                <a:cs typeface="Urbanist"/>
                <a:sym typeface="Urbanist"/>
              </a:rPr>
              <a:t>V</a:t>
            </a:r>
            <a:r>
              <a:rPr lang="fr-FR" sz="1500" b="1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(Arcs) :</a:t>
            </a:r>
            <a:r>
              <a:rPr lang="fr-FR" sz="15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Les liaisons fibre optique</a:t>
            </a:r>
            <a:endParaRPr lang="fr-FR" noProof="0" dirty="0"/>
          </a:p>
        </p:txBody>
      </p:sp>
      <p:sp>
        <p:nvSpPr>
          <p:cNvPr id="158" name="Google Shape;158;p17"/>
          <p:cNvSpPr txBox="1"/>
          <p:nvPr/>
        </p:nvSpPr>
        <p:spPr>
          <a:xfrm>
            <a:off x="571500" y="381000"/>
            <a:ext cx="806689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Modélisation : Les Nœuds du Réseau</a:t>
            </a:r>
            <a:endParaRPr lang="fr-FR" noProof="0" dirty="0"/>
          </a:p>
        </p:txBody>
      </p:sp>
      <p:sp>
        <p:nvSpPr>
          <p:cNvPr id="159" name="Google Shape;159;p17"/>
          <p:cNvSpPr/>
          <p:nvPr/>
        </p:nvSpPr>
        <p:spPr>
          <a:xfrm>
            <a:off x="571500" y="1257300"/>
            <a:ext cx="571500" cy="38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450" y="3092487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450" y="3635148"/>
            <a:ext cx="1143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61;p17" descr="image.png">
            <a:extLst>
              <a:ext uri="{FF2B5EF4-FFF2-40B4-BE49-F238E27FC236}">
                <a16:creationId xmlns:a16="http://schemas.microsoft.com/office/drawing/2014/main" id="{20F51B15-C5FA-A26C-535F-D89814A26E6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2450" y="4177809"/>
            <a:ext cx="11430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6;p17">
            <a:extLst>
              <a:ext uri="{FF2B5EF4-FFF2-40B4-BE49-F238E27FC236}">
                <a16:creationId xmlns:a16="http://schemas.microsoft.com/office/drawing/2014/main" id="{2CFDEFA6-F670-B602-B685-5C29CB59B3FC}"/>
              </a:ext>
            </a:extLst>
          </p:cNvPr>
          <p:cNvSpPr txBox="1"/>
          <p:nvPr/>
        </p:nvSpPr>
        <p:spPr>
          <a:xfrm>
            <a:off x="857250" y="3910742"/>
            <a:ext cx="49530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el-GR" sz="2400" b="1" dirty="0">
                <a:solidFill>
                  <a:srgbClr val="39FF14"/>
                </a:solidFill>
                <a:latin typeface="Urbanist"/>
                <a:ea typeface="Urbanist"/>
                <a:cs typeface="Urbanist"/>
              </a:rPr>
              <a:t>ω</a:t>
            </a:r>
            <a:r>
              <a:rPr lang="fr-FR" sz="1600" b="1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 :</a:t>
            </a:r>
            <a:r>
              <a:rPr lang="fr-FR" sz="16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associe une valeur </a:t>
            </a:r>
            <a:r>
              <a:rPr lang="fr-FR" sz="1600" b="0" i="0" u="none" strike="noStrike" cap="none" noProof="0" dirty="0" err="1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num</a:t>
            </a:r>
            <a:r>
              <a:rPr lang="fr-FR" sz="160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é</a:t>
            </a:r>
            <a:r>
              <a:rPr lang="fr-FR" sz="1600" b="0" i="0" u="none" strike="noStrike" cap="none" noProof="0" dirty="0" err="1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rique</a:t>
            </a:r>
            <a:r>
              <a:rPr lang="fr-FR" sz="16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à chaque arc</a:t>
            </a:r>
            <a:r>
              <a:rPr lang="fr-FR" sz="15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lang="fr-FR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476778-888D-925D-9DF1-51582C26B0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6124" y="1801157"/>
            <a:ext cx="2606266" cy="3985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9" descr="image.png"/>
          <p:cNvPicPr preferRelativeResize="0"/>
          <p:nvPr/>
        </p:nvPicPr>
        <p:blipFill rotWithShape="1">
          <a:blip r:embed="rId4">
            <a:alphaModFix amt="43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926541" y="-282930"/>
            <a:ext cx="9475775" cy="770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9945" y="1731981"/>
            <a:ext cx="5500687" cy="300138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6381750" y="1885950"/>
            <a:ext cx="55006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b="1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Optimisation</a:t>
            </a:r>
            <a:r>
              <a:rPr lang="fr-FR" sz="1800" b="1" i="0" u="none" strike="noStrike" cap="none" noProof="0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fr-FR" sz="3200" b="1" i="0" u="none" strike="noStrike" cap="none" noProof="0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Réussie</a:t>
            </a:r>
            <a:endParaRPr lang="fr-FR" sz="1800" noProof="0" dirty="0"/>
          </a:p>
        </p:txBody>
      </p:sp>
      <p:sp>
        <p:nvSpPr>
          <p:cNvPr id="310" name="Google Shape;310;p19"/>
          <p:cNvSpPr txBox="1"/>
          <p:nvPr/>
        </p:nvSpPr>
        <p:spPr>
          <a:xfrm>
            <a:off x="6380770" y="2555659"/>
            <a:ext cx="5238750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L'exécution de l'algorithme a permis de générer la </a:t>
            </a:r>
            <a:r>
              <a:rPr lang="fr-FR" sz="1600" b="1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matrice des plus courts chemins</a:t>
            </a:r>
            <a:r>
              <a:rPr lang="fr-FR" sz="16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lang="fr-FR" sz="1600" noProof="0" dirty="0"/>
          </a:p>
        </p:txBody>
      </p:sp>
      <p:sp>
        <p:nvSpPr>
          <p:cNvPr id="311" name="Google Shape;311;p19"/>
          <p:cNvSpPr txBox="1"/>
          <p:nvPr/>
        </p:nvSpPr>
        <p:spPr>
          <a:xfrm>
            <a:off x="6410914" y="3620291"/>
            <a:ext cx="5238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Vision Globale</a:t>
            </a:r>
            <a:endParaRPr lang="fr-FR" noProof="0" dirty="0"/>
          </a:p>
        </p:txBody>
      </p:sp>
      <p:sp>
        <p:nvSpPr>
          <p:cNvPr id="312" name="Google Shape;312;p19"/>
          <p:cNvSpPr txBox="1"/>
          <p:nvPr/>
        </p:nvSpPr>
        <p:spPr>
          <a:xfrm>
            <a:off x="6410914" y="4064198"/>
            <a:ext cx="5238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Routage Intelligent</a:t>
            </a:r>
            <a:endParaRPr lang="fr-FR" noProof="0" dirty="0"/>
          </a:p>
        </p:txBody>
      </p:sp>
      <p:pic>
        <p:nvPicPr>
          <p:cNvPr id="314" name="Google Shape;314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80770" y="3723422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81750" y="4174251"/>
            <a:ext cx="1714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9"/>
          <p:cNvSpPr txBox="1"/>
          <p:nvPr/>
        </p:nvSpPr>
        <p:spPr>
          <a:xfrm>
            <a:off x="571500" y="381000"/>
            <a:ext cx="116014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b="1" i="0" u="none" strike="noStrike" cap="none" noProof="0" dirty="0">
                <a:solidFill>
                  <a:srgbClr val="00E5FF"/>
                </a:solidFill>
                <a:latin typeface="Urbanist"/>
                <a:ea typeface="Urbanist"/>
                <a:cs typeface="Urbanist"/>
                <a:sym typeface="Urbanist"/>
              </a:rPr>
              <a:t>Résultats</a:t>
            </a:r>
            <a:r>
              <a:rPr lang="fr-FR" sz="3600" b="1" i="0" u="none" strike="noStrike" cap="none" noProof="0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 &amp; Conclusion</a:t>
            </a:r>
            <a:endParaRPr lang="fr-FR" noProof="0" dirty="0"/>
          </a:p>
        </p:txBody>
      </p:sp>
      <p:sp>
        <p:nvSpPr>
          <p:cNvPr id="318" name="Google Shape;318;p19"/>
          <p:cNvSpPr/>
          <p:nvPr/>
        </p:nvSpPr>
        <p:spPr>
          <a:xfrm>
            <a:off x="571500" y="1257300"/>
            <a:ext cx="571500" cy="381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b="0" i="0" u="none" strike="noStrike" cap="none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78C56B2-51F5-2A84-AD26-304E1CB89B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1646" y="1207962"/>
            <a:ext cx="2386803" cy="207816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2391225-F4B9-F3DB-835D-F72FA9FB88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976" y="3478626"/>
            <a:ext cx="5862138" cy="2281998"/>
          </a:xfrm>
          <a:prstGeom prst="rect">
            <a:avLst/>
          </a:prstGeom>
        </p:spPr>
      </p:pic>
      <p:sp>
        <p:nvSpPr>
          <p:cNvPr id="6" name="Google Shape;310;p19">
            <a:extLst>
              <a:ext uri="{FF2B5EF4-FFF2-40B4-BE49-F238E27FC236}">
                <a16:creationId xmlns:a16="http://schemas.microsoft.com/office/drawing/2014/main" id="{39F54277-9DB8-078A-4398-2D37E28DD1FF}"/>
              </a:ext>
            </a:extLst>
          </p:cNvPr>
          <p:cNvSpPr txBox="1"/>
          <p:nvPr/>
        </p:nvSpPr>
        <p:spPr>
          <a:xfrm>
            <a:off x="2545150" y="6281836"/>
            <a:ext cx="7469589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fr-FR" sz="1800" b="1" dirty="0">
                <a:solidFill>
                  <a:srgbClr val="E0E0E0"/>
                </a:solidFill>
                <a:latin typeface="Urbanist"/>
                <a:ea typeface="Urbanist"/>
                <a:cs typeface="Urbanist"/>
              </a:rPr>
              <a:t>Fort-de-France - Le Lamentin - Ducos - Rivière-Salée (Coût: 40000)</a:t>
            </a:r>
          </a:p>
        </p:txBody>
      </p:sp>
      <p:sp>
        <p:nvSpPr>
          <p:cNvPr id="7" name="Google Shape;310;p19">
            <a:extLst>
              <a:ext uri="{FF2B5EF4-FFF2-40B4-BE49-F238E27FC236}">
                <a16:creationId xmlns:a16="http://schemas.microsoft.com/office/drawing/2014/main" id="{3D1A9A7D-F13C-7F1A-5564-0EE205B4A7B5}"/>
              </a:ext>
            </a:extLst>
          </p:cNvPr>
          <p:cNvSpPr txBox="1"/>
          <p:nvPr/>
        </p:nvSpPr>
        <p:spPr>
          <a:xfrm>
            <a:off x="4554931" y="5913222"/>
            <a:ext cx="345002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60000"/>
              </a:lnSpc>
            </a:pPr>
            <a:r>
              <a:rPr lang="fr-FR" sz="1800" b="1" dirty="0">
                <a:solidFill>
                  <a:srgbClr val="E0E0E0"/>
                </a:solidFill>
                <a:latin typeface="Urbanist"/>
                <a:ea typeface="Urbanist"/>
                <a:cs typeface="Urbanist"/>
              </a:rPr>
              <a:t>Fort-de-France -&gt; Rivière-Salée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A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0"/>
          <p:cNvSpPr txBox="1"/>
          <p:nvPr/>
        </p:nvSpPr>
        <p:spPr>
          <a:xfrm>
            <a:off x="295275" y="1790700"/>
            <a:ext cx="116014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500" b="1" i="0" u="none" strike="noStrike" cap="none" noProof="0" dirty="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Questions ?</a:t>
            </a:r>
            <a:endParaRPr lang="fr-FR" noProof="0" dirty="0"/>
          </a:p>
        </p:txBody>
      </p:sp>
      <p:sp>
        <p:nvSpPr>
          <p:cNvPr id="325" name="Google Shape;325;p20"/>
          <p:cNvSpPr txBox="1"/>
          <p:nvPr/>
        </p:nvSpPr>
        <p:spPr>
          <a:xfrm>
            <a:off x="571500" y="340995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Merci de votre attention.</a:t>
            </a:r>
            <a:endParaRPr lang="fr-FR" noProof="0" dirty="0"/>
          </a:p>
        </p:txBody>
      </p:sp>
      <p:sp>
        <p:nvSpPr>
          <p:cNvPr id="326" name="Google Shape;326;p20"/>
          <p:cNvSpPr txBox="1"/>
          <p:nvPr/>
        </p:nvSpPr>
        <p:spPr>
          <a:xfrm>
            <a:off x="571500" y="4572000"/>
            <a:ext cx="11049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Projet Floyd-</a:t>
            </a:r>
            <a:r>
              <a:rPr lang="fr-FR" sz="1500" b="0" i="0" u="none" strike="noStrike" cap="none" noProof="0" dirty="0" err="1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Warshall</a:t>
            </a:r>
            <a:r>
              <a:rPr lang="fr-FR" sz="1500" b="0" i="0" u="none" strike="noStrike" cap="none" noProof="0" dirty="0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 | </a:t>
            </a:r>
            <a:r>
              <a:rPr lang="fr-FR" sz="1500" b="0" i="0" u="none" strike="noStrike" cap="none" noProof="0" dirty="0" err="1">
                <a:solidFill>
                  <a:srgbClr val="E0E0E0"/>
                </a:solidFill>
                <a:latin typeface="Urbanist"/>
                <a:ea typeface="Urbanist"/>
                <a:cs typeface="Urbanist"/>
                <a:sym typeface="Urbanist"/>
              </a:rPr>
              <a:t>Efr'elecom</a:t>
            </a:r>
            <a:endParaRPr lang="fr-FR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228</Words>
  <Application>Microsoft Office PowerPoint</Application>
  <PresentationFormat>Grand écran</PresentationFormat>
  <Paragraphs>39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Calibri</vt:lpstr>
      <vt:lpstr>Urbanist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Nicolas Marie-sainte</dc:creator>
  <cp:lastModifiedBy>Nicolas-Thomas Marie-Sainte</cp:lastModifiedBy>
  <cp:revision>3</cp:revision>
  <dcterms:modified xsi:type="dcterms:W3CDTF">2025-11-30T22:46:38Z</dcterms:modified>
</cp:coreProperties>
</file>